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9" r:id="rId3"/>
    <p:sldId id="258" r:id="rId4"/>
    <p:sldId id="261" r:id="rId5"/>
    <p:sldId id="322" r:id="rId6"/>
    <p:sldId id="262" r:id="rId7"/>
    <p:sldId id="263" r:id="rId8"/>
    <p:sldId id="324" r:id="rId9"/>
    <p:sldId id="264" r:id="rId10"/>
    <p:sldId id="266" r:id="rId11"/>
    <p:sldId id="267" r:id="rId12"/>
    <p:sldId id="321" r:id="rId13"/>
    <p:sldId id="313" r:id="rId14"/>
    <p:sldId id="326" r:id="rId15"/>
    <p:sldId id="317" r:id="rId16"/>
    <p:sldId id="327" r:id="rId17"/>
    <p:sldId id="329" r:id="rId18"/>
    <p:sldId id="316" r:id="rId19"/>
    <p:sldId id="260" r:id="rId20"/>
    <p:sldId id="285" r:id="rId21"/>
    <p:sldId id="288" r:id="rId22"/>
    <p:sldId id="290" r:id="rId23"/>
    <p:sldId id="292" r:id="rId24"/>
    <p:sldId id="294" r:id="rId25"/>
    <p:sldId id="296" r:id="rId26"/>
    <p:sldId id="298" r:id="rId27"/>
    <p:sldId id="26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18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09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23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91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62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19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94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8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7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73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02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 cap="none" spc="1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200" cap="none" spc="1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200" cap="none" spc="1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0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4400" b="1" kern="1200" spc="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45432;&#51064;%20&#51064;&#44428;.pptx" TargetMode="External"/><Relationship Id="rId2" Type="http://schemas.openxmlformats.org/officeDocument/2006/relationships/hyperlink" Target="https://youtu.be/Mo-NdLn_9ZU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ko/media/ko-226795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15DDEFC-438E-44AD-AEA6-CB9638F36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4269" y="859316"/>
            <a:ext cx="5501161" cy="1965527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노인 인권 및          학대예방 교육</a:t>
            </a:r>
          </a:p>
        </p:txBody>
      </p:sp>
      <p:sp>
        <p:nvSpPr>
          <p:cNvPr id="29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그림 5">
            <a:extLst>
              <a:ext uri="{FF2B5EF4-FFF2-40B4-BE49-F238E27FC236}">
                <a16:creationId xmlns:a16="http://schemas.microsoft.com/office/drawing/2014/main" id="{D416B6FD-9E5A-4AAF-BD4F-2B6F80B9BF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0857" y="5649686"/>
            <a:ext cx="3553201" cy="8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0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13591ECA-9B21-40A8-A238-D57D10EF0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09" y="2427850"/>
            <a:ext cx="4017291" cy="242041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689087-2DF4-45A2-B249-4D5E1A63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243" y="1376799"/>
            <a:ext cx="5876924" cy="1325563"/>
          </a:xfrm>
        </p:spPr>
        <p:txBody>
          <a:bodyPr>
            <a:normAutofit/>
          </a:bodyPr>
          <a:lstStyle/>
          <a:p>
            <a:r>
              <a:rPr lang="ko-KR" alt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방임 및 </a:t>
            </a:r>
            <a:r>
              <a:rPr lang="ko-KR" altLang="en-US" sz="5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자기방임</a:t>
            </a:r>
            <a:endParaRPr lang="ko-KR" altLang="en-US" sz="5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4BC6AF-783E-4215-BD64-4F2CE4E8E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53" y="3429000"/>
            <a:ext cx="7392176" cy="26104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ko-KR" altLang="en-US" sz="3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부양의무자로서의</a:t>
            </a: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책임이나 의무를 거부</a:t>
            </a:r>
            <a:r>
              <a:rPr lang="en-US" altLang="ko-KR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불이행 혹은 포기하여 노인의 의식주 및</a:t>
            </a:r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의료적 처치를 적절하게 제공하지 않고 방치</a:t>
            </a:r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537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442D2C40-7ED8-45E4-9E7D-C3407F9CA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웅장한 도시 건물의 현관 입구와 기둥">
            <a:extLst>
              <a:ext uri="{FF2B5EF4-FFF2-40B4-BE49-F238E27FC236}">
                <a16:creationId xmlns:a16="http://schemas.microsoft.com/office/drawing/2014/main" id="{AE0FB63D-1AE0-498F-946A-9CC1A4C39B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626"/>
          <a:stretch/>
        </p:blipFill>
        <p:spPr>
          <a:xfrm>
            <a:off x="-123516" y="0"/>
            <a:ext cx="12191980" cy="686646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73DB188-3042-4177-AB51-DEB847A6C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5" y="591344"/>
            <a:ext cx="1771610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ko-KR" alt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유기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675DDB3-CC9C-4EF1-9C9A-4EBC20CB9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21049" y="912681"/>
            <a:ext cx="7886186" cy="56262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ko-KR" altLang="en-US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보호자 또는 부양의무자가 노인을 버리는 경우</a:t>
            </a:r>
            <a:endParaRPr lang="en-US" altLang="ko-KR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90000"/>
              </a:lnSpc>
            </a:pPr>
            <a:endParaRPr lang="en-US" altLang="ko-KR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90000"/>
              </a:lnSpc>
            </a:pPr>
            <a:r>
              <a:rPr lang="ko-KR" altLang="en-US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연락을 두절하고 왕래하지 않는 경우</a:t>
            </a:r>
            <a:endParaRPr lang="en-US" altLang="ko-KR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90000"/>
              </a:lnSpc>
            </a:pPr>
            <a:endParaRPr lang="en-US" altLang="ko-KR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90000"/>
              </a:lnSpc>
            </a:pPr>
            <a:r>
              <a:rPr lang="ko-KR" altLang="en-US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시설이나 병원에 입소 후 연락을 두절한 경우</a:t>
            </a:r>
            <a:endParaRPr lang="en-US" altLang="ko-KR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90000"/>
              </a:lnSpc>
            </a:pPr>
            <a:endParaRPr lang="en-US" altLang="ko-KR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90000"/>
              </a:lnSpc>
            </a:pPr>
            <a:r>
              <a:rPr lang="ko-KR" altLang="en-US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낯선 장소에 버리고 가는 경우</a:t>
            </a:r>
            <a:r>
              <a:rPr lang="en-US" altLang="ko-KR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해외여행</a:t>
            </a:r>
            <a:r>
              <a:rPr lang="en-US" altLang="ko-KR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>
              <a:lnSpc>
                <a:spcPct val="90000"/>
              </a:lnSpc>
            </a:pPr>
            <a:endParaRPr lang="en-US" altLang="ko-KR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90000"/>
              </a:lnSpc>
            </a:pPr>
            <a:r>
              <a:rPr lang="ko-KR" altLang="en-US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노인을 고의적으로 가출</a:t>
            </a:r>
            <a:r>
              <a:rPr lang="en-US" altLang="ko-KR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배회하도록 하는 경우</a:t>
            </a:r>
            <a:endParaRPr lang="en-US" altLang="ko-KR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>
              <a:lnSpc>
                <a:spcPct val="90000"/>
              </a:lnSpc>
            </a:pPr>
            <a:endParaRPr lang="en-US" altLang="ko-KR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44B8DCF-9151-41FA-B5F3-126C9BC36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114" y="3457312"/>
            <a:ext cx="2676819" cy="237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0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3C63F8-DF34-4EC0-AF8A-D916BF2ED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노인학대의 예측 징후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0C3CD5-532E-4E05-BBDE-DB4A6C53C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치료받지 못한 상처 및 부상 발견</a:t>
            </a:r>
            <a:endParaRPr lang="en-US" altLang="ko-KR" dirty="0"/>
          </a:p>
          <a:p>
            <a:r>
              <a:rPr lang="ko-KR" altLang="en-US" dirty="0"/>
              <a:t>다툼</a:t>
            </a:r>
            <a:r>
              <a:rPr lang="en-US" altLang="ko-KR" dirty="0"/>
              <a:t>, </a:t>
            </a:r>
            <a:r>
              <a:rPr lang="ko-KR" altLang="en-US" dirty="0"/>
              <a:t>욕설 등의 큰소리가 자주 들림</a:t>
            </a:r>
            <a:endParaRPr lang="en-US" altLang="ko-KR" dirty="0"/>
          </a:p>
          <a:p>
            <a:r>
              <a:rPr lang="ko-KR" altLang="en-US" dirty="0"/>
              <a:t>어르신에게 성적 수치심을 주는 행동</a:t>
            </a:r>
            <a:endParaRPr lang="en-US" altLang="ko-KR" dirty="0"/>
          </a:p>
          <a:p>
            <a:r>
              <a:rPr lang="ko-KR" altLang="en-US" dirty="0"/>
              <a:t>어르신의 물건 및 금품을 허락 없이 사용</a:t>
            </a:r>
            <a:endParaRPr lang="en-US" altLang="ko-KR" dirty="0"/>
          </a:p>
          <a:p>
            <a:r>
              <a:rPr lang="ko-KR" altLang="en-US" dirty="0"/>
              <a:t>식사를 거르는 등 영양실조나 탈수상태이다</a:t>
            </a:r>
            <a:endParaRPr lang="en-US" altLang="ko-KR" dirty="0"/>
          </a:p>
          <a:p>
            <a:r>
              <a:rPr lang="ko-KR" altLang="en-US" dirty="0"/>
              <a:t>어르신에게 필요한 의료적 처치를 받지 않는다</a:t>
            </a:r>
            <a:endParaRPr lang="en-US" altLang="ko-KR" dirty="0"/>
          </a:p>
          <a:p>
            <a:r>
              <a:rPr lang="ko-KR" altLang="en-US" dirty="0"/>
              <a:t>어르신을 시설에 입소 </a:t>
            </a:r>
            <a:r>
              <a:rPr lang="ko-KR" altLang="en-US" dirty="0" err="1"/>
              <a:t>시킨후</a:t>
            </a:r>
            <a:r>
              <a:rPr lang="ko-KR" altLang="en-US" dirty="0"/>
              <a:t> 연락을 두절한다</a:t>
            </a:r>
          </a:p>
        </p:txBody>
      </p:sp>
    </p:spTree>
    <p:extLst>
      <p:ext uri="{BB962C8B-B14F-4D97-AF65-F5344CB8AC3E}">
        <p14:creationId xmlns:p14="http://schemas.microsoft.com/office/powerpoint/2010/main" val="230240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3C63F8-DF34-4EC0-AF8A-D916BF2ED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노인학대예방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0C3CD5-532E-4E05-BBDE-DB4A6C53C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724"/>
            <a:ext cx="10810875" cy="5280026"/>
          </a:xfrm>
        </p:spPr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시설은 노인학대에 대한 명확한 기준을 설정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시설운영규정에 학대행위에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대한 예방과 해결을 위한 규정을 명문화 하고 철저한 교육과 지도 감독을 실시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시설내 노인학대에 해당하는 구체적 행위를 공시하여 어르신과 종사자 모두가 학대에 대해 정확한 이해가 필요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시설은 학대예방을 위하여 종사자와 생활하는 어르신에게 인권교육자료를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보급하고 노인인권 및 학대와 관련된 외부강사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노인보호전문기관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등의 교육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 최소 분기별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회이상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정기적으로 실시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종사자는 동료 종사자의 어르신에 대한 학대행위를 목격하였을 경우 해당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시설과 노인 보호 전문기관 또는 수사기관에  신속히 신고하고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제반 법률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규정이나 윤리기준에 따라  조치를 취해야 한다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370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8CBD81D-AAE5-4FDE-B6DE-68E4E42E9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000125"/>
            <a:ext cx="11620499" cy="3859742"/>
          </a:xfrm>
        </p:spPr>
        <p:txBody>
          <a:bodyPr/>
          <a:lstStyle/>
          <a:p>
            <a:r>
              <a:rPr lang="ko-KR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종사자는 </a:t>
            </a:r>
            <a:r>
              <a:rPr lang="ko-KR" alt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어르신들간의</a:t>
            </a:r>
            <a:r>
              <a:rPr lang="ko-KR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집단 따돌림이나 학대행위를 예방하고 해결해야 한다</a:t>
            </a:r>
            <a:endParaRPr lang="en-US" altLang="ko-K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치료나 요양의 목적 이외에 어르신의 뜻에 반하는 노동행위를 강요해서는 안된다</a:t>
            </a:r>
            <a:endParaRPr lang="en-US" altLang="ko-K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종사자는 어떠한 이유로도 노인을 언어적으로 협박</a:t>
            </a:r>
            <a:r>
              <a:rPr lang="en-US" altLang="ko-K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무시하거나 조롱 또는 욕설을 하여서는 안 되며</a:t>
            </a:r>
            <a:r>
              <a:rPr lang="en-US" altLang="ko-K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항상 존대어를 사용하여야 한다</a:t>
            </a:r>
            <a:r>
              <a:rPr lang="en-US" altLang="ko-K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종사자는 어르신이 수치심을 느끼거나 자존심을 상하게 하는 말을 해서는 안 된다</a:t>
            </a:r>
            <a:r>
              <a:rPr lang="en-US" altLang="ko-K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종사자는 목욕이나 기저귀 </a:t>
            </a:r>
            <a:r>
              <a:rPr lang="ko-KR" alt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교체시</a:t>
            </a:r>
            <a:r>
              <a:rPr lang="ko-KR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노인이 성적 수치심을 느끼지 않도록 해야 한다</a:t>
            </a:r>
            <a:endParaRPr lang="en-US" altLang="ko-K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종사자는 어르신의 잔존능력을 유지시키기 위한 최선의 서비스를 제공해야 한다</a:t>
            </a:r>
            <a:r>
              <a:rPr lang="en-US" altLang="ko-K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3932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07679C-8BAC-4F8D-9415-00C50D356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688975"/>
            <a:ext cx="8467725" cy="1325563"/>
          </a:xfrm>
        </p:spPr>
        <p:txBody>
          <a:bodyPr/>
          <a:lstStyle/>
          <a:p>
            <a:r>
              <a:rPr lang="ko-KR" altLang="en-US" sz="5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노인복지시설의 역할과 의무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B422BD-AE48-4409-BEA3-56E2CDD7B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2280707"/>
            <a:ext cx="10515600" cy="4577293"/>
          </a:xfrm>
        </p:spPr>
        <p:txBody>
          <a:bodyPr/>
          <a:lstStyle/>
          <a:p>
            <a:r>
              <a:rPr lang="ko-KR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시설내 노인학대 의심사례 및 학대사례 </a:t>
            </a:r>
            <a:r>
              <a:rPr lang="ko-KR" alt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발견시</a:t>
            </a:r>
            <a:endParaRPr lang="en-US" altLang="ko-K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ko-K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</a:t>
            </a:r>
            <a:r>
              <a:rPr lang="ko-KR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노인보호전문기관</a:t>
            </a:r>
            <a:r>
              <a:rPr lang="en-US" altLang="ko-K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수사기관</a:t>
            </a:r>
            <a:endParaRPr lang="en-US" altLang="ko-K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ko-K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</a:t>
            </a:r>
            <a:r>
              <a:rPr lang="ko-KR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신고               </a:t>
            </a:r>
            <a:endParaRPr lang="en-US" altLang="ko-K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시설이용자 중 학대피해노인 및 학대행위자</a:t>
            </a:r>
            <a:endParaRPr lang="en-US" altLang="ko-K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ko-K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</a:t>
            </a:r>
            <a:r>
              <a:rPr lang="ko-KR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노인보호전문기관</a:t>
            </a:r>
            <a:r>
              <a:rPr lang="en-US" altLang="ko-K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상담</a:t>
            </a:r>
            <a:r>
              <a:rPr lang="en-US" altLang="ko-K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개입협조</a:t>
            </a:r>
            <a:r>
              <a:rPr lang="en-US" altLang="ko-K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-&gt;</a:t>
            </a:r>
            <a:r>
              <a:rPr lang="ko-KR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신속한 보호조치</a:t>
            </a:r>
            <a:endParaRPr lang="en-US" altLang="ko-K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조치사항 </a:t>
            </a:r>
            <a:r>
              <a:rPr lang="en-US" altLang="ko-K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시설내 종사자 및 이용자 대상 </a:t>
            </a:r>
            <a:r>
              <a:rPr lang="ko-KR" alt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노인학대예방교육실시</a:t>
            </a:r>
            <a:r>
              <a:rPr lang="en-US" altLang="ko-K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학대발생현황 </a:t>
            </a:r>
            <a:r>
              <a:rPr lang="ko-KR" alt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조사및</a:t>
            </a:r>
            <a:r>
              <a:rPr lang="ko-KR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결과 보고          </a:t>
            </a:r>
            <a:endParaRPr lang="en-US" altLang="ko-K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232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>
            <a:extLst>
              <a:ext uri="{FF2B5EF4-FFF2-40B4-BE49-F238E27FC236}">
                <a16:creationId xmlns:a16="http://schemas.microsoft.com/office/drawing/2014/main" id="{62375DC7-7D6A-4F89-A427-7AEDD74B7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612" y="0"/>
            <a:ext cx="9133888" cy="685799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78180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C8216ED-D939-4A91-9C29-5C80731AC8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10144126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005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6C53D4-7544-4D38-8F86-48B4546FC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7900"/>
          </a:xfrm>
        </p:spPr>
        <p:txBody>
          <a:bodyPr/>
          <a:lstStyle/>
          <a:p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우리가 근무하는 이 시간에도</a:t>
            </a:r>
            <a:b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</a:br>
            <a:b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</a:b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노인학대는 나도 모르게 일어 날 수</a:t>
            </a:r>
            <a:b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</a:br>
            <a:b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</a:b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있습니다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.</a:t>
            </a:r>
            <a:b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</a:b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34628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3E19B2-A708-4CEA-A786-C51FEDADC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 하루 일과 중 일어나는 노인학대가 무엇이 있을까요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030368-5A1A-4592-9012-671AC9C08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71700"/>
            <a:ext cx="10058400" cy="3697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기상시간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7D6DE63-73EB-4A9D-876F-D8357CBF7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051" y="2281344"/>
            <a:ext cx="3014298" cy="35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0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Rectangle">
            <a:extLst>
              <a:ext uri="{FF2B5EF4-FFF2-40B4-BE49-F238E27FC236}">
                <a16:creationId xmlns:a16="http://schemas.microsoft.com/office/drawing/2014/main" id="{D3F3A98B-FC65-4638-942D-043D90701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그림 4" descr="어른 2명과 아이 1명의 손">
            <a:extLst>
              <a:ext uri="{FF2B5EF4-FFF2-40B4-BE49-F238E27FC236}">
                <a16:creationId xmlns:a16="http://schemas.microsoft.com/office/drawing/2014/main" id="{C9312119-9C4D-4AD0-A96D-168B8882DD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175223" y="0"/>
            <a:ext cx="12191980" cy="6857990"/>
          </a:xfrm>
          <a:prstGeom prst="rect">
            <a:avLst/>
          </a:pr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90889" flipH="1">
            <a:off x="715850" y="795372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2396" y="1119031"/>
            <a:ext cx="4619938" cy="4619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A252630-3E53-4069-8904-4F5961A0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81" y="1396686"/>
            <a:ext cx="3240506" cy="4064628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노인 인권이란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8F8EBC-728C-43D4-9232-A6BBF130F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032"/>
            <a:ext cx="5743575" cy="4277610"/>
          </a:xfrm>
        </p:spPr>
        <p:txBody>
          <a:bodyPr>
            <a:normAutofit/>
          </a:bodyPr>
          <a:lstStyle/>
          <a:p>
            <a:endParaRPr lang="en-US" altLang="ko-KR" sz="3000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3000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노후에도 </a:t>
            </a:r>
            <a:r>
              <a:rPr lang="ko-KR" altLang="en-US" sz="3000" dirty="0" err="1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인간답게</a:t>
            </a:r>
            <a:r>
              <a:rPr lang="ko-KR" altLang="en-US" sz="3000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생활할 수 있는 권리</a:t>
            </a:r>
            <a:endParaRPr lang="en-US" altLang="ko-KR" sz="3000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3000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/>
            <a:r>
              <a:rPr lang="ko-KR" altLang="en-US" sz="3000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노인이라는 이유로 인간의  존엄성을 </a:t>
            </a:r>
            <a:r>
              <a:rPr lang="ko-KR" altLang="en-US" sz="3000" dirty="0" err="1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차별받지</a:t>
            </a:r>
            <a:r>
              <a:rPr lang="ko-KR" altLang="en-US" sz="3000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않을 권리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7460" y="4737713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907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3E19B2-A708-4CEA-A786-C51FEDADC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 하루 일과 중 일어나는 노인학대가 무엇이 있을까요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030368-5A1A-4592-9012-671AC9C08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71700"/>
            <a:ext cx="10058400" cy="3697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</a:t>
            </a:r>
            <a:r>
              <a:rPr lang="ko-KR" altLang="en-US" sz="36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기저귀케어시간</a:t>
            </a:r>
            <a:endParaRPr lang="ko-KR" altLang="en-US" sz="36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D185280-0E20-4F7E-BDC8-5B276E616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2357437"/>
            <a:ext cx="4305300" cy="35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9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3E19B2-A708-4CEA-A786-C51FEDADC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 하루 일과 중 일어나는 노인학대가 무엇이 있을까요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030368-5A1A-4592-9012-671AC9C08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71700"/>
            <a:ext cx="10058400" cy="3697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식사시간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D185280-0E20-4F7E-BDC8-5B276E616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4620" y="2357437"/>
            <a:ext cx="3449759" cy="35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08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3E19B2-A708-4CEA-A786-C51FEDADC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 하루 일과 중 일어나는 노인학대가 무엇이 있을까요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030368-5A1A-4592-9012-671AC9C08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71700"/>
            <a:ext cx="10058400" cy="3697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목욕시간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D185280-0E20-4F7E-BDC8-5B276E616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1828" y="1940792"/>
            <a:ext cx="2829772" cy="400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71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3E19B2-A708-4CEA-A786-C51FEDADC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 하루 일과 중 일어나는 노인학대가 무엇이 있을까요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030368-5A1A-4592-9012-671AC9C08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71700"/>
            <a:ext cx="10058400" cy="3697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프로그램시간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D185280-0E20-4F7E-BDC8-5B276E616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8428" y="2413063"/>
            <a:ext cx="3572722" cy="358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43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3E19B2-A708-4CEA-A786-C51FEDADC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 하루 일과 중 일어나는 노인학대가 무엇이 있을까요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030368-5A1A-4592-9012-671AC9C08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71700"/>
            <a:ext cx="10058400" cy="3697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산책시간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D185280-0E20-4F7E-BDC8-5B276E616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8428" y="2273787"/>
            <a:ext cx="4068022" cy="344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1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3E19B2-A708-4CEA-A786-C51FEDADC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 하루 일과 중 일어나는 노인학대가 무엇이 있을까요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030368-5A1A-4592-9012-671AC9C08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71700"/>
            <a:ext cx="10058400" cy="3697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7. </a:t>
            </a:r>
            <a:r>
              <a:rPr lang="ko-KR" altLang="en-US" sz="36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그외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선생님들의 도움이 필요한 시간</a:t>
            </a: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빨래</a:t>
            </a: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물품 </a:t>
            </a:r>
            <a:r>
              <a:rPr lang="ko-KR" altLang="en-US" sz="36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정리시</a:t>
            </a: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36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D185280-0E20-4F7E-BDC8-5B276E616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5184" y="3721016"/>
            <a:ext cx="3373148" cy="307331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41B08B1-CFB2-47AE-A60E-8AAB6184D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7200" y="3855931"/>
            <a:ext cx="2842122" cy="300206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38EC9D4-F413-4B02-8F48-E207FB5AE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3416" y="3867680"/>
            <a:ext cx="2875845" cy="27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19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3E19B2-A708-4CEA-A786-C51FEDADC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 하루 일과 중 일어나는 노인학대가 무엇이 있을까요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030368-5A1A-4592-9012-671AC9C08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71700"/>
            <a:ext cx="10058400" cy="3697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8. 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나이트 상황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41B08B1-CFB2-47AE-A60E-8AAB6184D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8026" y="2743296"/>
            <a:ext cx="3069996" cy="324962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8C87AD1-F9C7-493C-A69E-DA10C4643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1515" y="2919606"/>
            <a:ext cx="4424485" cy="31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97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2BD32A2-A1D5-41E6-8354-3A5AC6D95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93" y="706098"/>
            <a:ext cx="5358783" cy="200727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ko-KR" alt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노인학대 신고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E4D699-9203-4E29-BC85-FD84BAC0F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98" y="3534432"/>
            <a:ext cx="6136627" cy="24472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응급상황 시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현금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신분증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인감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카드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약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ko-KR" kern="12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비응급상황 시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신고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증거 확보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근무지 노인학대 신고 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담당 기관장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ko-KR" kern="12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9FED07D-34B2-49EA-A2C9-88120E1FE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r="-1" b="6418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20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754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8F25F0-5F8E-41CB-AE25-4DDAC77CE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425" y="1701800"/>
            <a:ext cx="10515600" cy="2501900"/>
          </a:xfrm>
        </p:spPr>
        <p:txBody>
          <a:bodyPr/>
          <a:lstStyle/>
          <a:p>
            <a:r>
              <a:rPr lang="ko-KR" altLang="en-US" sz="5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장기요양기관에서 어르신께</a:t>
            </a:r>
            <a:br>
              <a:rPr lang="en-US" altLang="ko-KR" sz="5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5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부드럽고 친절하게 응대하는 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5805A8-D163-4FE7-9F81-8ACAC9AAE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225" y="4794250"/>
            <a:ext cx="3114675" cy="723900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>
                <a:hlinkClick r:id="rId2"/>
              </a:rPr>
              <a:t>https://youtu.be/Mo-NdLn_9ZU</a:t>
            </a:r>
            <a:endParaRPr lang="ko-KR" altLang="en-US" dirty="0"/>
          </a:p>
          <a:p>
            <a:pPr marL="0" indent="0">
              <a:buNone/>
            </a:pPr>
            <a:endParaRPr lang="en-US" altLang="ko-KR" dirty="0">
              <a:hlinkClick r:id="rId3" action="ppaction://hlinkpres?slideindex=1&amp;slidetitle="/>
            </a:endParaRPr>
          </a:p>
          <a:p>
            <a:pPr marL="0" indent="0">
              <a:buNone/>
            </a:pPr>
            <a:endParaRPr lang="en-US" altLang="ko-KR" dirty="0">
              <a:hlinkClick r:id="rId3" action="ppaction://hlinkpres?slideindex=1&amp;slidetitle="/>
            </a:endParaRPr>
          </a:p>
        </p:txBody>
      </p:sp>
    </p:spTree>
    <p:extLst>
      <p:ext uri="{BB962C8B-B14F-4D97-AF65-F5344CB8AC3E}">
        <p14:creationId xmlns:p14="http://schemas.microsoft.com/office/powerpoint/2010/main" val="1210705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07679C-8BAC-4F8D-9415-00C50D356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988"/>
            <a:ext cx="10515600" cy="1325563"/>
          </a:xfrm>
        </p:spPr>
        <p:txBody>
          <a:bodyPr/>
          <a:lstStyle/>
          <a:p>
            <a:r>
              <a:rPr lang="ko-KR" altLang="en-US" sz="5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어르신 응대 </a:t>
            </a:r>
            <a:r>
              <a:rPr lang="ko-KR" altLang="en-US" sz="5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기본멘트</a:t>
            </a:r>
            <a:br>
              <a:rPr lang="en-US" altLang="ko-KR" sz="5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4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어르신이부를때</a:t>
            </a:r>
            <a:r>
              <a:rPr lang="en-US" altLang="ko-KR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B422BD-AE48-4409-BEA3-56E2CDD7B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550" y="2309283"/>
            <a:ext cx="10515600" cy="3859742"/>
          </a:xfrm>
        </p:spPr>
        <p:txBody>
          <a:bodyPr/>
          <a:lstStyle/>
          <a:p>
            <a:endParaRPr lang="en-US" altLang="ko-K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어르신 찾으셨어요</a:t>
            </a: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어르신 어디 </a:t>
            </a:r>
            <a:r>
              <a:rPr lang="ko-KR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불편하신데가</a:t>
            </a: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있으세요</a:t>
            </a: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네</a:t>
            </a: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고맙습니다</a:t>
            </a:r>
          </a:p>
        </p:txBody>
      </p:sp>
    </p:spTree>
    <p:extLst>
      <p:ext uri="{BB962C8B-B14F-4D97-AF65-F5344CB8AC3E}">
        <p14:creationId xmlns:p14="http://schemas.microsoft.com/office/powerpoint/2010/main" val="305309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670C5D-4005-46B6-912E-93A508241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62" y="411846"/>
            <a:ext cx="8523914" cy="617945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존엄한 존재로 대우 받을 권리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질 높은 서비스를 받을 권리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가정과 같은 환경에서 생활할 권리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신체적 구속을 받지 않을 권리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사생활 및 비밀 보장에 대한 권리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통신의 자유에 대한 권리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정치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문화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종교적 신념의 자유에 대한 권리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소유 재산의 자율적 관리에 대한 권리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불평의 표현과 해결을 요구할 권리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시설 내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.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외부 활동 참여의 자유에 대한권리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정보 접근과 자기결정권 행사의 권리</a:t>
            </a:r>
          </a:p>
        </p:txBody>
      </p:sp>
      <p:pic>
        <p:nvPicPr>
          <p:cNvPr id="5" name="그림 4" descr="실외, 물, 해변이(가) 표시된 사진&#10;&#10;자동 생성된 설명">
            <a:extLst>
              <a:ext uri="{FF2B5EF4-FFF2-40B4-BE49-F238E27FC236}">
                <a16:creationId xmlns:a16="http://schemas.microsoft.com/office/drawing/2014/main" id="{07E9FE81-93C6-4884-A73A-C0419EDDA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86625" y="2486025"/>
            <a:ext cx="4467225" cy="4105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2204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DE5566-A854-4CB7-8188-13B0747BB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994"/>
            <a:ext cx="10515600" cy="1325563"/>
          </a:xfrm>
        </p:spPr>
        <p:txBody>
          <a:bodyPr/>
          <a:lstStyle/>
          <a:p>
            <a:r>
              <a:rPr lang="ko-KR" altLang="en-US" sz="5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어르신 응대 친절 멘트</a:t>
            </a:r>
            <a:br>
              <a:rPr lang="en-US" altLang="ko-KR" sz="5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어르신이 물건이 없어졌다고 </a:t>
            </a:r>
            <a:r>
              <a:rPr lang="ko-KR" altLang="en-US" sz="3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할때</a:t>
            </a:r>
            <a:r>
              <a:rPr lang="en-US" altLang="ko-K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89C58C-9F92-4078-800E-F4B93A338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25" y="2254250"/>
            <a:ext cx="10515600" cy="3859742"/>
          </a:xfrm>
        </p:spPr>
        <p:txBody>
          <a:bodyPr/>
          <a:lstStyle/>
          <a:p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어르신 제가 도와드릴까요</a:t>
            </a: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어르신 제가 바로 도와 </a:t>
            </a:r>
            <a:r>
              <a:rPr lang="ko-KR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드릴께요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어르신 더 </a:t>
            </a:r>
            <a:r>
              <a:rPr lang="ko-KR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필요한거</a:t>
            </a: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있으세요</a:t>
            </a: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853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675BAE-CABA-49ED-8F7E-69DC768CE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925" y="622300"/>
            <a:ext cx="10515600" cy="1325563"/>
          </a:xfrm>
        </p:spPr>
        <p:txBody>
          <a:bodyPr/>
          <a:lstStyle/>
          <a:p>
            <a:r>
              <a:rPr lang="ko-KR" altLang="en-US" sz="5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어르신 응대 배려 멘트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9E86C5-97B8-4826-8412-E7C9EDC5D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7925" y="2473325"/>
            <a:ext cx="10515600" cy="3859742"/>
          </a:xfrm>
        </p:spPr>
        <p:txBody>
          <a:bodyPr/>
          <a:lstStyle/>
          <a:p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네</a:t>
            </a: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감사합니다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제가 당연히 해야 할 일인걸요</a:t>
            </a: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어르신 어려워 마시고 언제든지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편하게 부르세요</a:t>
            </a:r>
          </a:p>
        </p:txBody>
      </p:sp>
    </p:spTree>
    <p:extLst>
      <p:ext uri="{BB962C8B-B14F-4D97-AF65-F5344CB8AC3E}">
        <p14:creationId xmlns:p14="http://schemas.microsoft.com/office/powerpoint/2010/main" val="1960010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93F63E-B51D-4B5E-8272-BA6D0A63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550" y="1012825"/>
            <a:ext cx="10515600" cy="1325563"/>
          </a:xfrm>
        </p:spPr>
        <p:txBody>
          <a:bodyPr/>
          <a:lstStyle/>
          <a:p>
            <a:r>
              <a:rPr lang="ko-KR" altLang="en-US" sz="5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어르신 응대 금기 멘트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DA0FD4-613F-479F-B47F-05F4CFDEF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998258"/>
            <a:ext cx="10515600" cy="3859742"/>
          </a:xfrm>
        </p:spPr>
        <p:txBody>
          <a:bodyPr/>
          <a:lstStyle/>
          <a:p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안돼요  </a:t>
            </a: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안돼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없어요  </a:t>
            </a: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없어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몰라요  </a:t>
            </a: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몰라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u="sng" dirty="0">
                <a:solidFill>
                  <a:schemeClr val="bg2">
                    <a:lumMod val="50000"/>
                  </a:schemeClr>
                </a:solidFill>
              </a:rPr>
              <a:t>반말은 나도 모르게 어르신에게 가장 </a:t>
            </a:r>
            <a:r>
              <a:rPr lang="ko-KR" altLang="en-US" u="sng" dirty="0" err="1">
                <a:solidFill>
                  <a:schemeClr val="bg2">
                    <a:lumMod val="50000"/>
                  </a:schemeClr>
                </a:solidFill>
              </a:rPr>
              <a:t>먼저하는</a:t>
            </a:r>
            <a:r>
              <a:rPr lang="ko-KR" altLang="en-US" u="sng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u="sng" dirty="0" err="1">
                <a:solidFill>
                  <a:schemeClr val="bg2">
                    <a:lumMod val="50000"/>
                  </a:schemeClr>
                </a:solidFill>
              </a:rPr>
              <a:t>노인학대입니다</a:t>
            </a:r>
            <a:r>
              <a:rPr lang="en-US" altLang="ko-KR" u="sng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ko-KR" altLang="en-US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32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881F83-DE71-4396-AC67-E06E53AE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075" y="955675"/>
            <a:ext cx="10515600" cy="1325563"/>
          </a:xfrm>
        </p:spPr>
        <p:txBody>
          <a:bodyPr/>
          <a:lstStyle/>
          <a:p>
            <a:r>
              <a:rPr lang="ko-KR" altLang="en-US" sz="5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어르신 응대 인사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4ADA32-1993-4F98-B5AA-B7724E8B4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3133725"/>
            <a:ext cx="10515600" cy="2932642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눈 맞춤은 기본이며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반드시 바른 자세로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머리가 아닌 허리로 인사한다</a:t>
            </a: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8286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16A792-88D0-4442-A01C-277B1BBB7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69875"/>
            <a:ext cx="10515600" cy="1325563"/>
          </a:xfrm>
        </p:spPr>
        <p:txBody>
          <a:bodyPr/>
          <a:lstStyle/>
          <a:p>
            <a:r>
              <a:rPr lang="ko-KR" altLang="en-US" sz="5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어르신 응대 이렇게 합시다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CEC45D-D4D4-489E-957D-8688EF3BA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1627187"/>
            <a:ext cx="10544175" cy="4960938"/>
          </a:xfrm>
        </p:spPr>
        <p:txBody>
          <a:bodyPr/>
          <a:lstStyle/>
          <a:p>
            <a:r>
              <a:rPr lang="ko-KR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대기자세 및 어르신 응대</a:t>
            </a:r>
            <a:endParaRPr lang="en-US" altLang="ko-K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ko-KR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대기시점 </a:t>
            </a:r>
            <a:r>
              <a:rPr lang="en-US" altLang="ko-K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본인의 업무수행을 하면서 어르신의 요청을 대기한다</a:t>
            </a:r>
            <a:endParaRPr lang="en-US" altLang="ko-K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ko-KR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어르신 접근 </a:t>
            </a:r>
            <a:r>
              <a:rPr lang="en-US" altLang="ko-K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몸의 방향은 어르신에 완전히 돌린 후 항상 밝은 표정으로 응대한다</a:t>
            </a:r>
            <a:r>
              <a:rPr lang="en-US" altLang="ko-K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>
              <a:buAutoNum type="arabicPeriod"/>
            </a:pPr>
            <a:r>
              <a:rPr lang="ko-KR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어르신 물음에 항상 친절하고 성의 있게 대답한다</a:t>
            </a:r>
            <a:r>
              <a:rPr lang="en-US" altLang="ko-K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>
              <a:buAutoNum type="arabicPeriod"/>
            </a:pPr>
            <a:r>
              <a:rPr lang="ko-KR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도움 제공 후에는 항상 더 도와드릴 것이 없는지 확인 한다</a:t>
            </a:r>
            <a:r>
              <a:rPr lang="en-US" altLang="ko-K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>
              <a:buAutoNum type="arabicPeriod"/>
            </a:pPr>
            <a:r>
              <a:rPr lang="ko-KR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도움 전후로 항상 제공할 서비스에 대해서 설명해 드린다</a:t>
            </a:r>
            <a:r>
              <a:rPr lang="en-US" altLang="ko-K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6805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B88D87-6DF2-4F3D-8B1C-9F8338087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152525"/>
            <a:ext cx="10591800" cy="5247217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>
                <a:highlight>
                  <a:srgbClr val="00FF00"/>
                </a:highlight>
              </a:rPr>
              <a:t>KEY POINT : </a:t>
            </a:r>
            <a:r>
              <a:rPr lang="ko-KR" altLang="en-US" dirty="0">
                <a:highlight>
                  <a:srgbClr val="00FF00"/>
                </a:highlight>
              </a:rPr>
              <a:t>어르신과 눈이 마주치면 </a:t>
            </a:r>
            <a:r>
              <a:rPr lang="en-US" altLang="ko-KR" dirty="0">
                <a:highlight>
                  <a:srgbClr val="00FF00"/>
                </a:highlight>
              </a:rPr>
              <a:t>“</a:t>
            </a:r>
            <a:r>
              <a:rPr lang="ko-KR" altLang="en-US" dirty="0">
                <a:highlight>
                  <a:srgbClr val="00FF00"/>
                </a:highlight>
              </a:rPr>
              <a:t>안녕하세요</a:t>
            </a:r>
            <a:r>
              <a:rPr lang="en-US" altLang="ko-KR" dirty="0">
                <a:highlight>
                  <a:srgbClr val="00FF00"/>
                </a:highlight>
              </a:rPr>
              <a:t>＂</a:t>
            </a:r>
            <a:r>
              <a:rPr lang="ko-KR" altLang="en-US" dirty="0">
                <a:highlight>
                  <a:srgbClr val="00FF00"/>
                </a:highlight>
              </a:rPr>
              <a:t>인사 멘트 실시</a:t>
            </a:r>
            <a:endParaRPr lang="en-US" altLang="ko-KR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ko-KR" altLang="en-US" dirty="0"/>
              <a:t>어르신 질문 </a:t>
            </a:r>
            <a:r>
              <a:rPr lang="en-US" altLang="ko-KR" dirty="0"/>
              <a:t>: </a:t>
            </a:r>
            <a:r>
              <a:rPr lang="ko-KR" altLang="en-US" dirty="0"/>
              <a:t>어르신의 말씀에 귀 기울이며 한 번 더 확인후 응대한다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>
                <a:highlight>
                  <a:srgbClr val="00FF00"/>
                </a:highlight>
              </a:rPr>
              <a:t>KEY POINT : </a:t>
            </a:r>
            <a:r>
              <a:rPr lang="ko-KR" altLang="en-US" dirty="0">
                <a:highlight>
                  <a:srgbClr val="00FF00"/>
                </a:highlight>
              </a:rPr>
              <a:t>네 어르신 말씀처럼 일으켜 드릴까요</a:t>
            </a:r>
            <a:r>
              <a:rPr lang="en-US" altLang="ko-KR" dirty="0">
                <a:highlight>
                  <a:srgbClr val="00FF00"/>
                </a:highlight>
              </a:rPr>
              <a:t>?</a:t>
            </a:r>
          </a:p>
          <a:p>
            <a:pPr marL="0" indent="0">
              <a:buNone/>
            </a:pPr>
            <a:r>
              <a:rPr lang="en-US" altLang="ko-KR" dirty="0">
                <a:highlight>
                  <a:srgbClr val="00FF00"/>
                </a:highlight>
              </a:rPr>
              <a:t>                    </a:t>
            </a:r>
            <a:r>
              <a:rPr lang="ko-KR" altLang="en-US" dirty="0">
                <a:highlight>
                  <a:srgbClr val="00FF00"/>
                </a:highlight>
              </a:rPr>
              <a:t>네 어르신 말씀처럼 붙잡아 드릴까요</a:t>
            </a:r>
            <a:r>
              <a:rPr lang="en-US" altLang="ko-KR" dirty="0">
                <a:highlight>
                  <a:srgbClr val="00FF00"/>
                </a:highlight>
              </a:rPr>
              <a:t>?</a:t>
            </a:r>
          </a:p>
          <a:p>
            <a:pPr marL="0" indent="0">
              <a:buNone/>
            </a:pPr>
            <a:r>
              <a:rPr lang="ko-KR" altLang="en-US" dirty="0"/>
              <a:t>서비스 마무리 </a:t>
            </a:r>
            <a:r>
              <a:rPr lang="en-US" altLang="ko-KR" dirty="0"/>
              <a:t>: </a:t>
            </a:r>
            <a:r>
              <a:rPr lang="ko-KR" altLang="en-US" dirty="0"/>
              <a:t>어르신께 정중히 인사 후 본인의 다른 업무를 시작한다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>
                <a:highlight>
                  <a:srgbClr val="00FF00"/>
                </a:highlight>
              </a:rPr>
              <a:t>KEY POINT : “</a:t>
            </a:r>
            <a:r>
              <a:rPr lang="ko-KR" altLang="en-US" dirty="0">
                <a:highlight>
                  <a:srgbClr val="00FF00"/>
                </a:highlight>
              </a:rPr>
              <a:t>어르신 그럼 가보겠습니다</a:t>
            </a:r>
            <a:r>
              <a:rPr lang="en-US" altLang="ko-KR" dirty="0">
                <a:highlight>
                  <a:srgbClr val="00FF00"/>
                </a:highlight>
              </a:rPr>
              <a:t>. </a:t>
            </a:r>
            <a:r>
              <a:rPr lang="ko-KR" altLang="en-US" dirty="0">
                <a:highlight>
                  <a:srgbClr val="00FF00"/>
                </a:highlight>
              </a:rPr>
              <a:t>필요하실 때 또 부르세요</a:t>
            </a:r>
            <a:r>
              <a:rPr lang="en-US" altLang="ko-KR" dirty="0">
                <a:highlight>
                  <a:srgbClr val="00FF00"/>
                </a:highlight>
              </a:rPr>
              <a:t>“</a:t>
            </a:r>
          </a:p>
          <a:p>
            <a:pPr marL="0" indent="0">
              <a:buNone/>
            </a:pPr>
            <a:r>
              <a:rPr lang="ko-KR" altLang="en-US" dirty="0"/>
              <a:t>라는 마침 인사 실시</a:t>
            </a:r>
          </a:p>
        </p:txBody>
      </p:sp>
    </p:spTree>
    <p:extLst>
      <p:ext uri="{BB962C8B-B14F-4D97-AF65-F5344CB8AC3E}">
        <p14:creationId xmlns:p14="http://schemas.microsoft.com/office/powerpoint/2010/main" val="2328419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D061B4-B5E1-4972-A589-FB39B3AB0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484" y="-268251"/>
            <a:ext cx="10515600" cy="1325563"/>
          </a:xfrm>
        </p:spPr>
        <p:txBody>
          <a:bodyPr/>
          <a:lstStyle/>
          <a:p>
            <a:r>
              <a:rPr lang="ko-KR" alt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어르신 요청 처리 </a:t>
            </a:r>
            <a:r>
              <a:rPr lang="en-US" altLang="ko-KR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ko-KR" alt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546EF6-3E95-4137-826A-6CC1A0052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949324"/>
            <a:ext cx="10515600" cy="5794376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ko-KR" altLang="en-US" dirty="0"/>
              <a:t>신속한 응대 </a:t>
            </a:r>
            <a:r>
              <a:rPr lang="en-US" altLang="ko-KR" dirty="0"/>
              <a:t>: </a:t>
            </a:r>
            <a:r>
              <a:rPr lang="ko-KR" altLang="en-US" dirty="0"/>
              <a:t>정중한 인사</a:t>
            </a:r>
            <a:r>
              <a:rPr lang="en-US" altLang="ko-KR" dirty="0"/>
              <a:t>, </a:t>
            </a:r>
            <a:r>
              <a:rPr lang="ko-KR" altLang="en-US" dirty="0"/>
              <a:t>신속한 자기소개</a:t>
            </a:r>
            <a:r>
              <a:rPr lang="en-US" altLang="ko-KR" dirty="0"/>
              <a:t>, </a:t>
            </a:r>
            <a:r>
              <a:rPr lang="ko-KR" altLang="en-US" dirty="0"/>
              <a:t>신뢰감을 줄 수 있도록  책임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</a:t>
            </a:r>
            <a:r>
              <a:rPr lang="ko-KR" altLang="en-US" dirty="0"/>
              <a:t>있게 행동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2) </a:t>
            </a:r>
            <a:r>
              <a:rPr lang="ko-KR" altLang="en-US" dirty="0"/>
              <a:t>문제의 인식 </a:t>
            </a:r>
            <a:r>
              <a:rPr lang="en-US" altLang="ko-KR" dirty="0"/>
              <a:t>: </a:t>
            </a:r>
            <a:r>
              <a:rPr lang="ko-KR" altLang="en-US" dirty="0"/>
              <a:t>선입관을 가지지 말고 어르신의 말씀을 끝까지 경청한다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ko-KR" altLang="en-US" dirty="0"/>
              <a:t>진지하게 듣고 어르신의 불만 원인을 찾아낸다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3) </a:t>
            </a:r>
            <a:r>
              <a:rPr lang="ko-KR" altLang="en-US" dirty="0"/>
              <a:t>공감 및 이해 </a:t>
            </a:r>
            <a:r>
              <a:rPr lang="en-US" altLang="ko-KR" dirty="0"/>
              <a:t>: </a:t>
            </a:r>
            <a:r>
              <a:rPr lang="ko-KR" altLang="en-US" dirty="0"/>
              <a:t>어르신의 입장에서 생각하고 동감하며 정당화하거나 변명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ko-KR" altLang="en-US" dirty="0"/>
              <a:t>하지 말고 진심 어린 도움을 제공한다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4) </a:t>
            </a:r>
            <a:r>
              <a:rPr lang="ko-KR" altLang="en-US" dirty="0"/>
              <a:t>서비스 제공 </a:t>
            </a:r>
            <a:r>
              <a:rPr lang="en-US" altLang="ko-KR" dirty="0"/>
              <a:t>: </a:t>
            </a:r>
            <a:r>
              <a:rPr lang="ko-KR" altLang="en-US" dirty="0"/>
              <a:t>부드럽고 친절한 표현으로 서비스를 제공한다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    제공하는 서비스에 대한 알기 쉬운 설명과 충분한 도움을 제공한다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5) </a:t>
            </a:r>
            <a:r>
              <a:rPr lang="ko-KR" altLang="en-US" dirty="0"/>
              <a:t>서비스 제공 결과 검토 </a:t>
            </a:r>
            <a:r>
              <a:rPr lang="en-US" altLang="ko-KR" dirty="0"/>
              <a:t>: </a:t>
            </a:r>
            <a:r>
              <a:rPr lang="ko-KR" altLang="en-US" dirty="0"/>
              <a:t>어르신의 반응을 파악한다</a:t>
            </a:r>
            <a:r>
              <a:rPr lang="en-US" altLang="ko-KR" dirty="0"/>
              <a:t>.  [</a:t>
            </a:r>
            <a:r>
              <a:rPr lang="ko-KR" altLang="en-US" dirty="0"/>
              <a:t>만족 불만족</a:t>
            </a:r>
            <a:r>
              <a:rPr lang="en-US" altLang="ko-KR" dirty="0"/>
              <a:t>]</a:t>
            </a:r>
          </a:p>
          <a:p>
            <a:pPr marL="0" indent="0">
              <a:buNone/>
            </a:pPr>
            <a:r>
              <a:rPr lang="ko-KR" altLang="en-US" dirty="0"/>
              <a:t>이후에 같은 서비스에 대해서 어르신께서 </a:t>
            </a:r>
            <a:r>
              <a:rPr lang="ko-KR" altLang="en-US" dirty="0" err="1"/>
              <a:t>부담없이</a:t>
            </a:r>
            <a:r>
              <a:rPr lang="ko-KR" altLang="en-US" dirty="0"/>
              <a:t> 편안하게 요청할 수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있도록 간단한 마침 인사를 드린다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305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EF2ABC-B161-4114-96BE-823F8429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50" y="1584325"/>
            <a:ext cx="4448175" cy="1325563"/>
          </a:xfrm>
        </p:spPr>
        <p:txBody>
          <a:bodyPr/>
          <a:lstStyle/>
          <a:p>
            <a:r>
              <a:rPr lang="ko-KR" altLang="en-US" dirty="0"/>
              <a:t>수고하셨습니다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B4A3A5-626E-4705-8BB2-907FE0D30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429000"/>
            <a:ext cx="6705600" cy="1755775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어르신의 건강과 행복을 위한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가장 든든한 요양원을 함께 만들어 주세요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DA55DDE-5D63-400F-9073-567C82F46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25" y="476250"/>
            <a:ext cx="5324475" cy="622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32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7D46294-1806-4717-B2B9-75437F5E2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71" y="694944"/>
            <a:ext cx="5981186" cy="20081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ko-KR" altLang="en-US" kern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노인학대란</a:t>
            </a:r>
            <a:r>
              <a:rPr lang="en-US" altLang="ko-KR" kern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br>
              <a:rPr lang="en-US" altLang="ko-KR" kern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br>
              <a:rPr lang="en-US" altLang="ko-KR" kern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en-US" altLang="ko-KR" sz="2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노인복지법 제 </a:t>
            </a:r>
            <a:r>
              <a:rPr lang="en-US" altLang="ko-KR" sz="2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조의 </a:t>
            </a:r>
            <a:r>
              <a:rPr lang="en-US" altLang="ko-KR" sz="2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2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와 제</a:t>
            </a:r>
            <a:r>
              <a:rPr lang="en-US" altLang="ko-KR" sz="2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39</a:t>
            </a:r>
            <a:r>
              <a:rPr lang="ko-KR" altLang="en-US" sz="2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조의</a:t>
            </a:r>
            <a:r>
              <a:rPr lang="en-US" altLang="ko-KR" sz="2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9</a:t>
            </a:r>
            <a:r>
              <a:rPr lang="ko-KR" altLang="en-US" sz="2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규정한 노인학대의 정의와 노인에 대한 금지행위</a:t>
            </a:r>
            <a:r>
              <a:rPr lang="en-US" altLang="ko-KR" sz="2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b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endParaRPr lang="en-US" altLang="ko-KR" kern="12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EBF40-5EC6-4F52-A0D9-F22A184B142D}"/>
              </a:ext>
            </a:extLst>
          </p:cNvPr>
          <p:cNvSpPr txBox="1"/>
          <p:nvPr/>
        </p:nvSpPr>
        <p:spPr>
          <a:xfrm>
            <a:off x="514350" y="3038648"/>
            <a:ext cx="6315075" cy="4161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노인에 대하여 신체적</a:t>
            </a:r>
            <a:r>
              <a:rPr lang="en-US" altLang="ko-KR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. </a:t>
            </a: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정신적</a:t>
            </a:r>
            <a:r>
              <a:rPr lang="en-US" altLang="ko-KR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정서적 </a:t>
            </a:r>
            <a:r>
              <a:rPr lang="en-US" altLang="ko-KR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성적 폭력 및 경제적 착취</a:t>
            </a:r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또는 가혹행위를 하거나 유기 또는</a:t>
            </a:r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r>
              <a:rPr lang="ko-KR" altLang="en-US" sz="3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방임을 하는 것 </a:t>
            </a:r>
            <a:endParaRPr lang="en-US" altLang="ko-KR" sz="3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그림 4" descr="호수에서 낚시 중인 소년, 아버지, 할아버지">
            <a:extLst>
              <a:ext uri="{FF2B5EF4-FFF2-40B4-BE49-F238E27FC236}">
                <a16:creationId xmlns:a16="http://schemas.microsoft.com/office/drawing/2014/main" id="{E1EDE410-0A26-4F10-AF31-6303521699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r="6015" b="2"/>
          <a:stretch/>
        </p:blipFill>
        <p:spPr>
          <a:xfrm>
            <a:off x="7010400" y="1683954"/>
            <a:ext cx="5181600" cy="5174045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6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80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EC0952-020E-4B1F-A9C3-4154DAA3F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5" y="638175"/>
            <a:ext cx="4114800" cy="1300163"/>
          </a:xfrm>
        </p:spPr>
        <p:txBody>
          <a:bodyPr/>
          <a:lstStyle/>
          <a:p>
            <a:r>
              <a:rPr lang="ko-KR" altLang="en-US" dirty="0"/>
              <a:t>노인학대유형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18786F-484C-4EBC-96DD-39608555C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3175" y="2578100"/>
            <a:ext cx="10515600" cy="3859742"/>
          </a:xfrm>
        </p:spPr>
        <p:txBody>
          <a:bodyPr/>
          <a:lstStyle/>
          <a:p>
            <a:r>
              <a:rPr lang="ko-KR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신체적 학대</a:t>
            </a:r>
            <a:endParaRPr lang="en-US" altLang="ko-K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정서적 학대</a:t>
            </a:r>
            <a:endParaRPr lang="en-US" altLang="ko-K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경제적 학대</a:t>
            </a:r>
            <a:endParaRPr lang="en-US" altLang="ko-K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성적 학대</a:t>
            </a:r>
            <a:endParaRPr lang="en-US" altLang="ko-K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방임 및 </a:t>
            </a:r>
            <a:r>
              <a:rPr lang="ko-KR" alt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자기방임</a:t>
            </a:r>
            <a:endParaRPr lang="en-US" altLang="ko-K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유기</a:t>
            </a:r>
          </a:p>
        </p:txBody>
      </p:sp>
    </p:spTree>
    <p:extLst>
      <p:ext uri="{BB962C8B-B14F-4D97-AF65-F5344CB8AC3E}">
        <p14:creationId xmlns:p14="http://schemas.microsoft.com/office/powerpoint/2010/main" val="361601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C95F103-E304-4F06-9E9C-789193E4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9" y="1595629"/>
            <a:ext cx="4167271" cy="3577048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신체적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학대란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BB7AC6-51F6-487A-81C1-DAAB43302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646" y="624220"/>
            <a:ext cx="7354167" cy="220900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물리적인 힘 또는 도구를 이용하여 노인에게</a:t>
            </a:r>
            <a:endParaRPr lang="en-US" altLang="ko-KR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신체적 혹은 정신적 손상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고통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장애 등을</a:t>
            </a:r>
            <a:endParaRPr lang="en-US" altLang="ko-KR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유발 시키는 행위</a:t>
            </a:r>
            <a:endParaRPr lang="en-US" altLang="ko-KR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F3BAB1F-A8FE-46D3-93B2-E2EC5F889F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704" t="23834" r="11900" b="43883"/>
          <a:stretch>
            <a:fillRect/>
          </a:stretch>
        </p:blipFill>
        <p:spPr>
          <a:xfrm>
            <a:off x="7690420" y="3210973"/>
            <a:ext cx="4361561" cy="353272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7663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Rectangle">
            <a:extLst>
              <a:ext uri="{FF2B5EF4-FFF2-40B4-BE49-F238E27FC236}">
                <a16:creationId xmlns:a16="http://schemas.microsoft.com/office/drawing/2014/main" id="{442D2C40-7ED8-45E4-9E7D-C3407F9CA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0AB26BE-5223-4E3D-8724-72188E9C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65" y="1391800"/>
            <a:ext cx="3594735" cy="3471085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정서적 </a:t>
            </a:r>
            <a:r>
              <a:rPr lang="ko-KR" altLang="en-US" dirty="0" err="1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학대란</a:t>
            </a:r>
            <a:r>
              <a:rPr lang="en-US" altLang="ko-KR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D2D983-5672-4C3E-A88D-7CD920184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599" y="2761652"/>
            <a:ext cx="6779751" cy="34710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500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비난</a:t>
            </a:r>
            <a:r>
              <a:rPr lang="en-US" altLang="ko-KR" sz="2500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500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모욕</a:t>
            </a:r>
            <a:r>
              <a:rPr lang="en-US" altLang="ko-KR" sz="2500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500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위협 등의 언어 및 비 언어적</a:t>
            </a:r>
            <a:endParaRPr lang="en-US" altLang="ko-KR" sz="2500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500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행위를 통하여 노인에게 정서적으로 고통을</a:t>
            </a:r>
            <a:endParaRPr lang="en-US" altLang="ko-KR" sz="2500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500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유발시키는 행위</a:t>
            </a:r>
            <a:endParaRPr lang="en-US" altLang="ko-KR" sz="2500" dirty="0">
              <a:solidFill>
                <a:srgbClr val="FFFF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9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364FC25-E62E-41B0-A5D0-52A94E1286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657" t="24670" r="9927" b="37862"/>
          <a:stretch>
            <a:fillRect/>
          </a:stretch>
        </p:blipFill>
        <p:spPr>
          <a:xfrm>
            <a:off x="7494952" y="306176"/>
            <a:ext cx="4441161" cy="245547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8104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문서의 그래프와 펜">
            <a:extLst>
              <a:ext uri="{FF2B5EF4-FFF2-40B4-BE49-F238E27FC236}">
                <a16:creationId xmlns:a16="http://schemas.microsoft.com/office/drawing/2014/main" id="{3F9A777A-1D5F-4C7F-A598-848DB0782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" b="14263"/>
          <a:stretch/>
        </p:blipFill>
        <p:spPr>
          <a:xfrm>
            <a:off x="20" y="50547"/>
            <a:ext cx="12191980" cy="686646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15B6CD1-41CF-4AC1-A4FB-F4AF81D9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경제적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학대란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D759838-B8C9-4453-A2B8-6EB2CBA61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3828" y="789000"/>
            <a:ext cx="6906491" cy="269478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노인의 의사에 반</a:t>
            </a:r>
            <a:r>
              <a:rPr lang="en-US" altLang="ko-KR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反</a:t>
            </a:r>
            <a:r>
              <a:rPr lang="en-US" altLang="ko-KR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하여 노인으로부터 재산</a:t>
            </a:r>
            <a:endParaRPr lang="en-US" altLang="ko-KR" sz="2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또는 권리를 빼앗는 경제적 착취</a:t>
            </a:r>
            <a:r>
              <a:rPr lang="en-US" altLang="ko-KR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노인 재산에</a:t>
            </a:r>
            <a:endParaRPr lang="en-US" altLang="ko-KR" sz="2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관한 법률 권리 위반 등 경제적 권리와 관련된</a:t>
            </a:r>
            <a:endParaRPr lang="en-US" altLang="ko-KR" sz="2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의사결정에서 통제하는 행위</a:t>
            </a:r>
            <a:endParaRPr lang="en-US" altLang="ko-KR" sz="2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210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33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35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Rectangle 37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39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그림 4" descr="클립아트이(가) 표시된 사진&#10;&#10;자동 생성된 설명">
            <a:extLst>
              <a:ext uri="{FF2B5EF4-FFF2-40B4-BE49-F238E27FC236}">
                <a16:creationId xmlns:a16="http://schemas.microsoft.com/office/drawing/2014/main" id="{1A425ABB-0983-4F1B-B671-200A705E3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624" y="2400740"/>
            <a:ext cx="3867618" cy="289515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2" name="Arc 41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0370DF7-6B38-4670-979A-CD64E27F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32979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성적 </a:t>
            </a:r>
            <a:r>
              <a:rPr lang="ko-KR" altLang="en-US" kern="1200" dirty="0" err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학대란</a:t>
            </a:r>
            <a:r>
              <a:rPr lang="en-US" altLang="ko-KR" kern="1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11F0DC0-497C-4391-96AB-067850A78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63880" y="1712064"/>
            <a:ext cx="8296744" cy="508635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ko-KR" altLang="en-US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성적 수치심  유발 행위 및 성폭력 </a:t>
            </a:r>
            <a:r>
              <a:rPr lang="en-US" altLang="ko-KR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성희롱</a:t>
            </a:r>
            <a:r>
              <a:rPr lang="en-US" altLang="ko-KR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성추행</a:t>
            </a:r>
            <a:r>
              <a:rPr lang="en-US" altLang="ko-KR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강간</a:t>
            </a:r>
            <a:r>
              <a:rPr lang="en-US" altLang="ko-KR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ko-KR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등에 노인의 의사에 반하여 강제적으로 행하는 모든</a:t>
            </a:r>
            <a:endParaRPr lang="en-US" altLang="ko-KR" sz="2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ko-KR" altLang="en-US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성적행위</a:t>
            </a:r>
            <a:endParaRPr lang="en-US" altLang="ko-KR" sz="2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ko-KR" sz="2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28600" lvl="1" indent="0">
              <a:lnSpc>
                <a:spcPct val="90000"/>
              </a:lnSpc>
              <a:buNone/>
            </a:pPr>
            <a:r>
              <a:rPr lang="ko-KR" altLang="en-US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원하지 않는데 강제로 성관계를 강요하거나 몸을 만지는 행위</a:t>
            </a:r>
            <a:endParaRPr lang="en-US" altLang="ko-KR" sz="2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28600" lvl="1" indent="0">
              <a:lnSpc>
                <a:spcPct val="90000"/>
              </a:lnSpc>
              <a:buNone/>
            </a:pPr>
            <a:endParaRPr lang="en-US" altLang="ko-KR" sz="2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28600" lvl="1" indent="0">
              <a:lnSpc>
                <a:spcPct val="90000"/>
              </a:lnSpc>
              <a:buNone/>
            </a:pPr>
            <a:r>
              <a:rPr lang="ko-KR" altLang="en-US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성적수치심을 주는 성적인 농담이나 희롱을 하거나 개방된 환경에서 성적부위를 드러내고 옷이나 기저귀를 교체하는 행위</a:t>
            </a:r>
            <a:endParaRPr lang="en-US" altLang="ko-KR" sz="2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lvl="1">
              <a:lnSpc>
                <a:spcPct val="90000"/>
              </a:lnSpc>
            </a:pPr>
            <a:endParaRPr lang="en-US" altLang="ko-KR" sz="2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28600" lvl="1" indent="0">
              <a:lnSpc>
                <a:spcPct val="90000"/>
              </a:lnSpc>
              <a:buNone/>
            </a:pPr>
            <a:r>
              <a:rPr lang="ko-KR" altLang="en-US" sz="2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목욕 후 옷을 입지 않은 채 이동하는 행위</a:t>
            </a:r>
            <a:endParaRPr lang="en-US" altLang="ko-KR" sz="2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6845766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ketchyVTI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estival">
      <a:majorFont>
        <a:latin typeface="Malgun Gothic"/>
        <a:ea typeface=""/>
        <a:cs typeface=""/>
      </a:majorFont>
      <a:minorFont>
        <a:latin typeface="Malgun Gothic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1109</Words>
  <Application>Microsoft Office PowerPoint</Application>
  <PresentationFormat>와이드스크린</PresentationFormat>
  <Paragraphs>181</Paragraphs>
  <Slides>37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4" baseType="lpstr">
      <vt:lpstr>HY헤드라인M</vt:lpstr>
      <vt:lpstr>Malgun Gothic Semilight</vt:lpstr>
      <vt:lpstr>나눔고딕 ExtraBold</vt:lpstr>
      <vt:lpstr>Malgun Gothic</vt:lpstr>
      <vt:lpstr>Arial</vt:lpstr>
      <vt:lpstr>Calibri</vt:lpstr>
      <vt:lpstr>ShapesVTI</vt:lpstr>
      <vt:lpstr>노인 인권 및          학대예방 교육</vt:lpstr>
      <vt:lpstr>노인 인권이란?</vt:lpstr>
      <vt:lpstr>PowerPoint 프레젠테이션</vt:lpstr>
      <vt:lpstr>노인학대란?  (노인복지법 제 1조의 2와 제39조의9규정한 노인학대의 정의와 노인에 대한 금지행위) </vt:lpstr>
      <vt:lpstr>노인학대유형</vt:lpstr>
      <vt:lpstr>신체적 학대란?</vt:lpstr>
      <vt:lpstr>정서적 학대란?</vt:lpstr>
      <vt:lpstr>경제적 학대란?</vt:lpstr>
      <vt:lpstr>성적 학대란?</vt:lpstr>
      <vt:lpstr>  방임 및 자기방임</vt:lpstr>
      <vt:lpstr>유기</vt:lpstr>
      <vt:lpstr>노인학대의 예측 징후</vt:lpstr>
      <vt:lpstr>노인학대예방 방법</vt:lpstr>
      <vt:lpstr>PowerPoint 프레젠테이션</vt:lpstr>
      <vt:lpstr>노인복지시설의 역할과 의무</vt:lpstr>
      <vt:lpstr>PowerPoint 프레젠테이션</vt:lpstr>
      <vt:lpstr>PowerPoint 프레젠테이션</vt:lpstr>
      <vt:lpstr>  우리가 근무하는 이 시간에도  노인학대는 나도 모르게 일어 날 수  있습니다. </vt:lpstr>
      <vt:lpstr>우리 하루 일과 중 일어나는 노인학대가 무엇이 있을까요?</vt:lpstr>
      <vt:lpstr>우리 하루 일과 중 일어나는 노인학대가 무엇이 있을까요?</vt:lpstr>
      <vt:lpstr>우리 하루 일과 중 일어나는 노인학대가 무엇이 있을까요?</vt:lpstr>
      <vt:lpstr>우리 하루 일과 중 일어나는 노인학대가 무엇이 있을까요?</vt:lpstr>
      <vt:lpstr>우리 하루 일과 중 일어나는 노인학대가 무엇이 있을까요?</vt:lpstr>
      <vt:lpstr>우리 하루 일과 중 일어나는 노인학대가 무엇이 있을까요?</vt:lpstr>
      <vt:lpstr>우리 하루 일과 중 일어나는 노인학대가 무엇이 있을까요?</vt:lpstr>
      <vt:lpstr>우리 하루 일과 중 일어나는 노인학대가 무엇이 있을까요?</vt:lpstr>
      <vt:lpstr>노인학대 신고</vt:lpstr>
      <vt:lpstr>장기요양기관에서 어르신께 부드럽고 친절하게 응대하는 법</vt:lpstr>
      <vt:lpstr>어르신 응대 기본멘트 (어르신이부를때)</vt:lpstr>
      <vt:lpstr>어르신 응대 친절 멘트 (어르신이 물건이 없어졌다고 할때)</vt:lpstr>
      <vt:lpstr>어르신 응대 배려 멘트</vt:lpstr>
      <vt:lpstr>어르신 응대 금기 멘트</vt:lpstr>
      <vt:lpstr>어르신 응대 인사</vt:lpstr>
      <vt:lpstr>어르신 응대 이렇게 합시다</vt:lpstr>
      <vt:lpstr>PowerPoint 프레젠테이션</vt:lpstr>
      <vt:lpstr>어르신 요청 처리 5 단계</vt:lpstr>
      <vt:lpstr>수고하셨습니다.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노인 인권 교육</dc:title>
  <dc:creator>문 예지</dc:creator>
  <cp:lastModifiedBy>1 힐링하우스</cp:lastModifiedBy>
  <cp:revision>58</cp:revision>
  <cp:lastPrinted>2021-09-08T10:58:09Z</cp:lastPrinted>
  <dcterms:created xsi:type="dcterms:W3CDTF">2021-02-28T01:18:55Z</dcterms:created>
  <dcterms:modified xsi:type="dcterms:W3CDTF">2024-03-22T08:52:24Z</dcterms:modified>
</cp:coreProperties>
</file>